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5" r:id="rId10"/>
    <p:sldId id="277" r:id="rId11"/>
    <p:sldId id="266" r:id="rId12"/>
    <p:sldId id="264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>
        <p:scale>
          <a:sx n="100" d="100"/>
          <a:sy n="100" d="100"/>
        </p:scale>
        <p:origin x="298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550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609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9061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971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842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54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896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393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065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619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1343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3EAC6-6AF8-4DBF-9B7C-54EBD17B2AD3}" type="datetimeFigureOut">
              <a:rPr lang="es-AR" smtClean="0"/>
              <a:t>10/3/2024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1BF3B-45EB-47F3-889E-20874766110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503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linkedin.com/in/giulianofischetto/" TargetMode="External"/><Relationship Id="rId2" Type="http://schemas.openxmlformats.org/officeDocument/2006/relationships/hyperlink" Target="https://www.udemy.com/certificate/UC-1d175f3a-5d21-4b40-b5e5-bf8c5ccf8822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fischetto_eet2@hotmail.com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iulianofischetto/" TargetMode="External"/><Relationship Id="rId2" Type="http://schemas.openxmlformats.org/officeDocument/2006/relationships/hyperlink" Target="mailto:fischetto_eet2@hot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680" y="3362010"/>
            <a:ext cx="11129896" cy="1234126"/>
          </a:xfrm>
        </p:spPr>
        <p:txBody>
          <a:bodyPr>
            <a:normAutofit fontScale="90000"/>
          </a:bodyPr>
          <a:lstStyle/>
          <a:p>
            <a:r>
              <a:rPr lang="en-US" sz="53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BI – Project: Adventure Works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Author: Giuliano Fischetto</a:t>
            </a:r>
            <a:endParaRPr lang="en-US" sz="3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0628" y="4953326"/>
            <a:ext cx="9144000" cy="1305234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Project built for the Udemy Course “Microsoft Power BI Desktop for Business Intelligence” completed on 03/10/2024</a:t>
            </a:r>
          </a:p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Course certificate Link: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Udemy Course Completion Certificate | Udemy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37256" y="833754"/>
            <a:ext cx="9230744" cy="2171065"/>
            <a:chOff x="1437256" y="833754"/>
            <a:chExt cx="9230744" cy="2171065"/>
          </a:xfrm>
        </p:grpSpPr>
        <p:pic>
          <p:nvPicPr>
            <p:cNvPr id="1026" name="Picture 2" descr="Microsoft Power BI Logo and symbol, meaning, history, PNG, bra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00" r="26474"/>
            <a:stretch/>
          </p:blipFill>
          <p:spPr bwMode="auto">
            <a:xfrm>
              <a:off x="1437256" y="833754"/>
              <a:ext cx="1753301" cy="2171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demy Logo PNG Images with Transparent Backgroun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6935" y="833754"/>
              <a:ext cx="2171065" cy="2171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062" y="913444"/>
              <a:ext cx="4023368" cy="2011684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506689" y="6324600"/>
            <a:ext cx="666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</a:t>
            </a:r>
            <a:r>
              <a:rPr lang="es-AR" dirty="0" smtClean="0"/>
              <a:t>: </a:t>
            </a:r>
            <a:r>
              <a:rPr lang="es-AR" dirty="0" smtClean="0">
                <a:hlinkClick r:id="rId6"/>
              </a:rPr>
              <a:t>fischetto_eet2@hotmail.com</a:t>
            </a:r>
            <a:r>
              <a:rPr lang="es-AR" dirty="0" smtClean="0"/>
              <a:t> | </a:t>
            </a:r>
            <a:r>
              <a:rPr lang="es-AR" dirty="0" smtClean="0">
                <a:hlinkClick r:id="rId7"/>
              </a:rPr>
              <a:t>Giuliano Fischetto | LinkedIn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589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4. Visualizing Data with Reports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Interactive Visualizations: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incorporated interactive elements to allow users to explore the data further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61" y="3288524"/>
            <a:ext cx="5803032" cy="3261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64820" y="2091035"/>
            <a:ext cx="704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 include:</a:t>
            </a:r>
          </a:p>
          <a:p>
            <a:pPr lvl="1"/>
            <a:r>
              <a:rPr lang="en-US" b="1" dirty="0" smtClean="0"/>
              <a:t>Slicers and Filters:</a:t>
            </a:r>
            <a:r>
              <a:rPr lang="en-US" dirty="0" smtClean="0"/>
              <a:t> Users can filter data by specific dimensions </a:t>
            </a:r>
            <a:br>
              <a:rPr lang="en-US" dirty="0" smtClean="0"/>
            </a:br>
            <a:r>
              <a:rPr lang="en-US" dirty="0" smtClean="0"/>
              <a:t>e.g. below: product category = Bikes, time period May2021-Dec2021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159" y="3279362"/>
            <a:ext cx="5803634" cy="3268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9025345" y="4379795"/>
            <a:ext cx="2895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AR" sz="1600" dirty="0"/>
              <a:t>!</a:t>
            </a:r>
            <a:r>
              <a:rPr lang="es-AR" sz="1600" dirty="0" smtClean="0"/>
              <a:t> Note </a:t>
            </a:r>
            <a:r>
              <a:rPr lang="es-AR" sz="1600" dirty="0" err="1" smtClean="0"/>
              <a:t>how</a:t>
            </a:r>
            <a:r>
              <a:rPr lang="es-AR" sz="1600" dirty="0" smtClean="0"/>
              <a:t> the </a:t>
            </a:r>
            <a:r>
              <a:rPr lang="es-AR" sz="1600" dirty="0" err="1" smtClean="0"/>
              <a:t>other</a:t>
            </a:r>
            <a:r>
              <a:rPr lang="es-AR" sz="1600" dirty="0" smtClean="0"/>
              <a:t> </a:t>
            </a:r>
            <a:r>
              <a:rPr lang="es-AR" sz="1600" dirty="0" err="1" smtClean="0"/>
              <a:t>cards</a:t>
            </a:r>
            <a:r>
              <a:rPr lang="es-AR" sz="1600" dirty="0" smtClean="0"/>
              <a:t> and </a:t>
            </a:r>
            <a:r>
              <a:rPr lang="es-AR" sz="1600" dirty="0" err="1" smtClean="0"/>
              <a:t>table</a:t>
            </a:r>
            <a:r>
              <a:rPr lang="es-AR" sz="1600" dirty="0" smtClean="0"/>
              <a:t> </a:t>
            </a:r>
            <a:r>
              <a:rPr lang="es-AR" sz="1600" dirty="0" err="1" smtClean="0"/>
              <a:t>also</a:t>
            </a:r>
            <a:r>
              <a:rPr lang="es-AR" sz="1600" dirty="0" smtClean="0"/>
              <a:t> </a:t>
            </a:r>
            <a:r>
              <a:rPr lang="es-AR" sz="1600" dirty="0" err="1" smtClean="0"/>
              <a:t>change</a:t>
            </a:r>
            <a:r>
              <a:rPr lang="es-AR" sz="1600" dirty="0" smtClean="0"/>
              <a:t> </a:t>
            </a:r>
            <a:r>
              <a:rPr lang="es-AR" sz="1600" dirty="0" err="1" smtClean="0"/>
              <a:t>when</a:t>
            </a:r>
            <a:r>
              <a:rPr lang="es-AR" sz="1600" dirty="0" smtClean="0"/>
              <a:t> a </a:t>
            </a:r>
            <a:r>
              <a:rPr lang="es-AR" sz="1600" dirty="0" err="1" smtClean="0"/>
              <a:t>slicer</a:t>
            </a:r>
            <a:r>
              <a:rPr lang="es-AR" sz="1600" dirty="0" smtClean="0"/>
              <a:t> and/</a:t>
            </a:r>
            <a:r>
              <a:rPr lang="es-AR" sz="1600" dirty="0" err="1" smtClean="0"/>
              <a:t>or</a:t>
            </a:r>
            <a:r>
              <a:rPr lang="es-AR" sz="1600" dirty="0" smtClean="0"/>
              <a:t> </a:t>
            </a:r>
            <a:r>
              <a:rPr lang="es-AR" sz="1600" dirty="0" err="1" smtClean="0"/>
              <a:t>filter</a:t>
            </a:r>
            <a:r>
              <a:rPr lang="es-AR" sz="1600" dirty="0" smtClean="0"/>
              <a:t> </a:t>
            </a:r>
            <a:r>
              <a:rPr lang="es-AR" sz="1600" dirty="0" err="1" smtClean="0"/>
              <a:t>is</a:t>
            </a:r>
            <a:r>
              <a:rPr lang="es-AR" sz="1600" dirty="0" smtClean="0"/>
              <a:t> </a:t>
            </a:r>
            <a:r>
              <a:rPr lang="es-AR" sz="1600" dirty="0" err="1" smtClean="0"/>
              <a:t>selected</a:t>
            </a:r>
            <a:endParaRPr lang="es-AR" sz="1600" dirty="0"/>
          </a:p>
        </p:txBody>
      </p:sp>
      <p:cxnSp>
        <p:nvCxnSpPr>
          <p:cNvPr id="6" name="Straight Arrow Connector 5"/>
          <p:cNvCxnSpPr>
            <a:stCxn id="9" idx="1"/>
          </p:cNvCxnSpPr>
          <p:nvPr/>
        </p:nvCxnSpPr>
        <p:spPr>
          <a:xfrm flipH="1" flipV="1">
            <a:off x="8366760" y="4594860"/>
            <a:ext cx="658585" cy="2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4. Visualizing Data with Reports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Interactive Visualizations: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incorporated interactive elements to allow users to explore the data further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61" y="3288524"/>
            <a:ext cx="5803032" cy="3261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64820" y="2091035"/>
            <a:ext cx="704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 include:</a:t>
            </a:r>
          </a:p>
          <a:p>
            <a:pPr lvl="1"/>
            <a:r>
              <a:rPr lang="en-US" b="1" dirty="0" smtClean="0"/>
              <a:t>Slicers and Filters:</a:t>
            </a:r>
            <a:r>
              <a:rPr lang="en-US" dirty="0" smtClean="0"/>
              <a:t> Users can filter data by specific dimensions </a:t>
            </a:r>
            <a:br>
              <a:rPr lang="en-US" dirty="0" smtClean="0"/>
            </a:br>
            <a:r>
              <a:rPr lang="en-US" dirty="0" smtClean="0"/>
              <a:t>e.g. below: product category = Bikes, time period May2021-Dec2021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5345" y="4379795"/>
            <a:ext cx="2895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! Note how the other cards and table also change when a slicer and/or filter is selected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159" y="3279362"/>
            <a:ext cx="5803634" cy="3268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460" y="3291073"/>
            <a:ext cx="5803634" cy="3256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366760" y="4594860"/>
            <a:ext cx="658585" cy="20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3" idx="1"/>
          </p:cNvCxnSpPr>
          <p:nvPr/>
        </p:nvCxnSpPr>
        <p:spPr>
          <a:xfrm flipH="1">
            <a:off x="5829300" y="4795294"/>
            <a:ext cx="3196045" cy="82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96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4. Visualizing Data with Reports</a:t>
            </a:r>
            <a:endParaRPr lang="es-AR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Interactive Visualizations: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incorporated interactive elements to allow users to explore the data further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4820" y="2091035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</a:t>
            </a:r>
            <a:r>
              <a:rPr lang="en-US" dirty="0" smtClean="0"/>
              <a:t> include:</a:t>
            </a:r>
          </a:p>
          <a:p>
            <a:pPr lvl="1"/>
            <a:r>
              <a:rPr lang="en-US" b="1" dirty="0"/>
              <a:t>Tooltips: </a:t>
            </a:r>
            <a:r>
              <a:rPr lang="en-US" dirty="0"/>
              <a:t>Hovering over data points reveals additional details.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9351" t="57829" r="73723" b="19991"/>
          <a:stretch/>
        </p:blipFill>
        <p:spPr>
          <a:xfrm>
            <a:off x="190500" y="2775710"/>
            <a:ext cx="5540744" cy="3068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2480" t="57619" r="58353" b="16598"/>
          <a:stretch/>
        </p:blipFill>
        <p:spPr>
          <a:xfrm>
            <a:off x="6096000" y="3280293"/>
            <a:ext cx="5834996" cy="3317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Up Arrow 13"/>
          <p:cNvSpPr/>
          <p:nvPr/>
        </p:nvSpPr>
        <p:spPr>
          <a:xfrm rot="-2640000">
            <a:off x="2703179" y="5418702"/>
            <a:ext cx="168331" cy="17776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Up Arrow 14"/>
          <p:cNvSpPr/>
          <p:nvPr/>
        </p:nvSpPr>
        <p:spPr>
          <a:xfrm rot="-2640000">
            <a:off x="10593972" y="3931227"/>
            <a:ext cx="168331" cy="177761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966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four final dashboards</a:t>
            </a:r>
            <a:endParaRPr lang="es-AR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1. Executive Dashboard: </a:t>
            </a:r>
            <a:r>
              <a:rPr lang="en-US" dirty="0"/>
              <a:t>This dashboard displays </a:t>
            </a:r>
            <a:r>
              <a:rPr lang="en-US" u="sng" dirty="0"/>
              <a:t>key performance indicators</a:t>
            </a:r>
            <a:r>
              <a:rPr lang="en-US" dirty="0"/>
              <a:t> (</a:t>
            </a:r>
            <a:r>
              <a:rPr lang="en-US" u="sng" dirty="0"/>
              <a:t>KPIs</a:t>
            </a:r>
            <a:r>
              <a:rPr lang="en-US" dirty="0"/>
              <a:t>) for executives and managers, including total revenue, profit, </a:t>
            </a:r>
            <a:r>
              <a:rPr lang="en-US" dirty="0" smtClean="0"/>
              <a:t>returns, and </a:t>
            </a:r>
            <a:r>
              <a:rPr lang="en-US" dirty="0"/>
              <a:t>trends over time. Monthly results, revenue by product category, top-ordered products, and top-returned products are also visualized.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21" y="2052691"/>
            <a:ext cx="8385740" cy="4695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577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four final dashboards</a:t>
            </a:r>
            <a:endParaRPr lang="es-AR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1. Executive Dashboard: </a:t>
            </a:r>
            <a:r>
              <a:rPr lang="en-US" dirty="0" smtClean="0"/>
              <a:t>This dashboard displays </a:t>
            </a:r>
            <a:r>
              <a:rPr lang="en-US" u="sng" dirty="0" smtClean="0"/>
              <a:t>key performance indicators</a:t>
            </a:r>
            <a:r>
              <a:rPr lang="en-US" dirty="0" smtClean="0"/>
              <a:t> (</a:t>
            </a:r>
            <a:r>
              <a:rPr lang="en-US" u="sng" dirty="0" smtClean="0"/>
              <a:t>KPIs</a:t>
            </a:r>
            <a:r>
              <a:rPr lang="en-US" dirty="0" smtClean="0"/>
              <a:t>) for executives and managers, including total revenue, profit, returns, and trends over time. Monthly results, revenue by product category, top-ordered products, and top-returned products are also visualized.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659" t="45663" r="58056" b="7996"/>
          <a:stretch/>
        </p:blipFill>
        <p:spPr>
          <a:xfrm>
            <a:off x="3147059" y="2052690"/>
            <a:ext cx="8447723" cy="4689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99060" y="3204432"/>
            <a:ext cx="2895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AR" sz="1600" dirty="0"/>
              <a:t>!</a:t>
            </a:r>
            <a:r>
              <a:rPr lang="es-AR" sz="1600" dirty="0" smtClean="0"/>
              <a:t> </a:t>
            </a:r>
            <a:r>
              <a:rPr lang="en-US" sz="1600" dirty="0" smtClean="0"/>
              <a:t>Note: we can add buttons that can open new panels for more filtering options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2433"/>
          <a:stretch/>
        </p:blipFill>
        <p:spPr>
          <a:xfrm>
            <a:off x="5090160" y="2049805"/>
            <a:ext cx="6504622" cy="46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6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four final dashboards</a:t>
            </a:r>
            <a:endParaRPr lang="es-AR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1. Executive Dashboard: </a:t>
            </a:r>
            <a:r>
              <a:rPr lang="en-US" dirty="0" smtClean="0"/>
              <a:t>This dashboard displays </a:t>
            </a:r>
            <a:r>
              <a:rPr lang="en-US" u="sng" dirty="0" smtClean="0"/>
              <a:t>key performance indicators</a:t>
            </a:r>
            <a:r>
              <a:rPr lang="en-US" dirty="0" smtClean="0"/>
              <a:t> (</a:t>
            </a:r>
            <a:r>
              <a:rPr lang="en-US" u="sng" dirty="0" smtClean="0"/>
              <a:t>KPIs</a:t>
            </a:r>
            <a:r>
              <a:rPr lang="en-US" dirty="0" smtClean="0"/>
              <a:t>) for executives and managers, including total revenue, profit, returns, and trends over time. Monthly results, revenue by product category, top-ordered products, and top-returned products are also visualized.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561" t="45762" r="58067" b="8466"/>
          <a:stretch/>
        </p:blipFill>
        <p:spPr>
          <a:xfrm>
            <a:off x="3208020" y="2052691"/>
            <a:ext cx="8298180" cy="4538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21920" y="5155152"/>
            <a:ext cx="2895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AR" sz="1600" dirty="0"/>
              <a:t>!</a:t>
            </a:r>
            <a:r>
              <a:rPr lang="es-AR" sz="1600" dirty="0" smtClean="0"/>
              <a:t> </a:t>
            </a:r>
            <a:r>
              <a:rPr lang="en-US" sz="1600" dirty="0" smtClean="0"/>
              <a:t>From here we can navigate to the next panel: Map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423" y="2051851"/>
            <a:ext cx="7601777" cy="454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four final dashboards</a:t>
            </a:r>
            <a:endParaRPr lang="es-AR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</a:t>
            </a:r>
            <a:r>
              <a:rPr lang="en-US" sz="1800" b="1" dirty="0" smtClean="0"/>
              <a:t>. Map: </a:t>
            </a:r>
            <a:r>
              <a:rPr lang="en-US" sz="1800" dirty="0" smtClean="0"/>
              <a:t>This map visualizes </a:t>
            </a:r>
            <a:r>
              <a:rPr lang="en-US" sz="1800" u="sng" dirty="0" smtClean="0"/>
              <a:t>geographical</a:t>
            </a:r>
            <a:r>
              <a:rPr lang="en-US" sz="1800" dirty="0" smtClean="0"/>
              <a:t> sales data. Bubble size represents the number of orders sold in each country. A </a:t>
            </a:r>
            <a:r>
              <a:rPr lang="en-US" sz="1800" u="sng" dirty="0" smtClean="0"/>
              <a:t>Tile</a:t>
            </a:r>
            <a:r>
              <a:rPr lang="en-US" sz="1800" dirty="0" smtClean="0"/>
              <a:t> slicer at the top allows filtering by region.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08" y="2052691"/>
            <a:ext cx="8076055" cy="4538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60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four final dashboards</a:t>
            </a:r>
            <a:endParaRPr lang="es-AR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3. Product Detail: </a:t>
            </a:r>
            <a:r>
              <a:rPr lang="en-US" dirty="0"/>
              <a:t>Accessible by selecting a product on the Executive Dashboard through drill-through functionality, this dashboard provides detailed product-specific results. Users can leverage various </a:t>
            </a:r>
            <a:r>
              <a:rPr lang="en-US" u="sng" dirty="0"/>
              <a:t>slicers</a:t>
            </a:r>
            <a:r>
              <a:rPr lang="en-US" dirty="0"/>
              <a:t> and </a:t>
            </a:r>
            <a:r>
              <a:rPr lang="en-US" u="sng" dirty="0"/>
              <a:t>filters</a:t>
            </a:r>
            <a:r>
              <a:rPr lang="en-US" dirty="0"/>
              <a:t> for further analysis. Additionally, line charts offer </a:t>
            </a:r>
            <a:r>
              <a:rPr lang="en-US" u="sng" dirty="0"/>
              <a:t>drill-up</a:t>
            </a:r>
            <a:r>
              <a:rPr lang="en-US" dirty="0"/>
              <a:t> and </a:t>
            </a:r>
            <a:r>
              <a:rPr lang="en-US" u="sng" dirty="0"/>
              <a:t>drill-down</a:t>
            </a:r>
            <a:r>
              <a:rPr lang="en-US" dirty="0"/>
              <a:t> capabilities to view aggregated data by year, month, week,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20" y="2052691"/>
            <a:ext cx="8063920" cy="4538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302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four final dashboards</a:t>
            </a:r>
            <a:endParaRPr lang="es-AR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4</a:t>
            </a:r>
            <a:r>
              <a:rPr lang="en-US" sz="1800" b="1" dirty="0" smtClean="0"/>
              <a:t>. Customer Detail: </a:t>
            </a:r>
            <a:r>
              <a:rPr lang="en-US" sz="1800" dirty="0" smtClean="0"/>
              <a:t>Mirroring the format of the Product Detail </a:t>
            </a:r>
            <a:r>
              <a:rPr lang="en-US" sz="1800" u="sng" dirty="0" smtClean="0"/>
              <a:t>dashboard</a:t>
            </a:r>
            <a:r>
              <a:rPr lang="en-US" sz="1800" dirty="0" smtClean="0"/>
              <a:t>, this section focuses on customer-centric insights.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17" y="2046979"/>
            <a:ext cx="8093323" cy="454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576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four final dashboards</a:t>
            </a:r>
            <a:endParaRPr lang="es-A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46" y="4145280"/>
            <a:ext cx="4534353" cy="2547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46" y="1447801"/>
            <a:ext cx="4535480" cy="2552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1" y="4145280"/>
            <a:ext cx="4533900" cy="2547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81" y="1447801"/>
            <a:ext cx="4533900" cy="2538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802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Resume</a:t>
            </a:r>
            <a:endParaRPr lang="es-A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presentation showcases a project built using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Microsoft Power BI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demonstrating my proficiency in data manipulation, modeling, analysis, and visualization.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Key Learnings Explored: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Connecting and Shaping Data: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Explored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process of importing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CSV data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cleaning, and transforming it for optimal analysis.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Creating a Data Model: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Learned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establish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relationships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between tables, ensuring data consistency and facilitating comprehensive insights.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Calculated Fields with DAX: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Discovered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power of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DAX expressions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to create custom calculations, extending the reach of your data analysis.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Visualizing Data with Reports: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Uncovered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techniques for building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dashboards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with compelling charts and graphs, effectively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communicating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key findings.</a:t>
            </a:r>
          </a:p>
          <a:p>
            <a:pPr marL="0" indent="0">
              <a:buNone/>
            </a:pPr>
            <a:endParaRPr lang="es-A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Overall Dashboards results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Designed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a suite of interactive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Power BI dashboards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executives, managers, and analysts.</a:t>
            </a:r>
          </a:p>
          <a:p>
            <a:pPr>
              <a:lnSpc>
                <a:spcPct val="110000"/>
              </a:lnSpc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Presented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key performance indicators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 including total revenue, profit, and trends for informed decision-making.</a:t>
            </a:r>
          </a:p>
          <a:p>
            <a:pPr>
              <a:lnSpc>
                <a:spcPct val="110000"/>
              </a:lnSpc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Visualized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geographical sales data and enabled regional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filtering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targeted analysis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Empowered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users to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drill down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into product and customer details through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interactive features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Facilitated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exploration of data with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slicers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u="sng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drill-through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drill-up/down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functionalities for line charts.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967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Overall Project and Course results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Successfully</a:t>
            </a:r>
            <a:r>
              <a:rPr lang="en-US" dirty="0"/>
              <a:t> completed a data analysis project utilizing </a:t>
            </a:r>
            <a:r>
              <a:rPr lang="en-US" u="sng" dirty="0"/>
              <a:t>Power BI </a:t>
            </a:r>
            <a:r>
              <a:rPr lang="en-US" dirty="0"/>
              <a:t>and </a:t>
            </a:r>
            <a:r>
              <a:rPr lang="en-US" u="sng" dirty="0"/>
              <a:t>DAX expressions</a:t>
            </a:r>
            <a:r>
              <a:rPr lang="en-US" dirty="0"/>
              <a:t>.</a:t>
            </a:r>
          </a:p>
          <a:p>
            <a:r>
              <a:rPr lang="en-US" b="1" dirty="0"/>
              <a:t>Transformed</a:t>
            </a:r>
            <a:r>
              <a:rPr lang="en-US" dirty="0"/>
              <a:t> raw data into a well-structured </a:t>
            </a:r>
            <a:r>
              <a:rPr lang="en-US" u="sng" dirty="0"/>
              <a:t>Data Model </a:t>
            </a:r>
            <a:r>
              <a:rPr lang="en-US" dirty="0"/>
              <a:t>for optimal analysis.</a:t>
            </a:r>
          </a:p>
          <a:p>
            <a:r>
              <a:rPr lang="en-US" b="1" dirty="0"/>
              <a:t>Created</a:t>
            </a:r>
            <a:r>
              <a:rPr lang="en-US" dirty="0"/>
              <a:t> custom calculations using </a:t>
            </a:r>
            <a:r>
              <a:rPr lang="en-US" u="sng" dirty="0"/>
              <a:t>DAX</a:t>
            </a:r>
            <a:r>
              <a:rPr lang="en-US" dirty="0"/>
              <a:t> to unlock deeper insights from the data.</a:t>
            </a:r>
          </a:p>
          <a:p>
            <a:r>
              <a:rPr lang="en-US" b="1" dirty="0"/>
              <a:t>Developed</a:t>
            </a:r>
            <a:r>
              <a:rPr lang="en-US" dirty="0"/>
              <a:t> visually compelling and interactive </a:t>
            </a:r>
            <a:r>
              <a:rPr lang="en-US" u="sng" dirty="0"/>
              <a:t>dashboards</a:t>
            </a:r>
            <a:r>
              <a:rPr lang="en-US" dirty="0"/>
              <a:t> to </a:t>
            </a:r>
            <a:r>
              <a:rPr lang="en-US" u="sng" dirty="0"/>
              <a:t>communicate</a:t>
            </a:r>
            <a:r>
              <a:rPr lang="en-US" dirty="0"/>
              <a:t> complex information effectively.</a:t>
            </a:r>
          </a:p>
          <a:p>
            <a:r>
              <a:rPr lang="en-US" b="1" dirty="0"/>
              <a:t>Demonstrated</a:t>
            </a:r>
            <a:r>
              <a:rPr lang="en-US" dirty="0"/>
              <a:t> proficiency in </a:t>
            </a:r>
            <a:r>
              <a:rPr lang="en-US" u="sng" dirty="0"/>
              <a:t>data visualization </a:t>
            </a:r>
            <a:r>
              <a:rPr lang="en-US" dirty="0"/>
              <a:t>best practices and user-centric design principles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" y="208724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Thanks for your time!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8672" y="5410200"/>
            <a:ext cx="701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me</a:t>
            </a:r>
            <a:r>
              <a:rPr lang="es-AR" dirty="0" smtClean="0"/>
              <a:t>: </a:t>
            </a:r>
            <a:r>
              <a:rPr lang="es-AR" dirty="0" smtClean="0">
                <a:hlinkClick r:id="rId2"/>
              </a:rPr>
              <a:t>fischetto_eet2@hotmail.com</a:t>
            </a:r>
            <a:r>
              <a:rPr lang="es-AR" dirty="0" smtClean="0"/>
              <a:t> | </a:t>
            </a:r>
            <a:r>
              <a:rPr lang="es-AR" dirty="0" smtClean="0">
                <a:hlinkClick r:id="rId3"/>
              </a:rPr>
              <a:t>Giuliano Fischetto | LinkedIn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760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1. Connecting and Shaping Data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23" y="1310640"/>
            <a:ext cx="11677537" cy="20135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BI's Power Query Editor was used to transform raw data into a clean and analysis-ready format.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Importing the Data:</a:t>
            </a:r>
            <a:b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CSV files were connected using the </a:t>
            </a:r>
            <a:r>
              <a:rPr lang="en-US" sz="2000" u="sng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Query Editor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A data preview allowed for a quick inspection.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Transformation:</a:t>
            </a:r>
            <a:b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Applied Steps: This section chronologically lists all the transformations applied to the data. </a:t>
            </a:r>
            <a:endParaRPr lang="es-A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525"/>
          <a:stretch/>
        </p:blipFill>
        <p:spPr>
          <a:xfrm>
            <a:off x="895464" y="3515359"/>
            <a:ext cx="6313107" cy="3001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53" y="3324144"/>
            <a:ext cx="2083267" cy="3192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Elbow Connector 6"/>
          <p:cNvCxnSpPr>
            <a:endCxn id="4" idx="1"/>
          </p:cNvCxnSpPr>
          <p:nvPr/>
        </p:nvCxnSpPr>
        <p:spPr>
          <a:xfrm rot="16200000" flipH="1">
            <a:off x="-989096" y="3131462"/>
            <a:ext cx="3134120" cy="6350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5" idx="1"/>
          </p:cNvCxnSpPr>
          <p:nvPr/>
        </p:nvCxnSpPr>
        <p:spPr>
          <a:xfrm rot="16200000" flipH="1">
            <a:off x="7509323" y="3819083"/>
            <a:ext cx="1679371" cy="52329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1. Connecting and Shaping Data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528128"/>
            <a:ext cx="5608320" cy="49844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Data Cleaning with Column Quality:</a:t>
            </a:r>
          </a:p>
          <a:p>
            <a:r>
              <a:rPr lang="en-US" sz="2000" u="sng" dirty="0">
                <a:latin typeface="Segoe UI" panose="020B0502040204020203" pitchFamily="34" charset="0"/>
                <a:cs typeface="Segoe UI" panose="020B0502040204020203" pitchFamily="34" charset="0"/>
              </a:rPr>
              <a:t>Power Query Editor's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Column Quality view helped identify: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Valid Values: Clean data ready for analysis (green bullet).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Errors: Inconsistent or incorrectly formatted data (red bullet).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Empty Values: Missing data points (purple bullet).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used techniques to address these issues, where: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Converting data types (e.g., text to numbers).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Filling missing values with appropriate methods (e.g., averages or custom values).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Removing rows with critical errors.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2111026"/>
            <a:ext cx="6188824" cy="3818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717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2. Creating a Data Model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705" y="1332865"/>
            <a:ext cx="8882380" cy="137223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Fact vs. Dimension Tables:</a:t>
            </a:r>
          </a:p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 Tables 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(Sales &amp; Returns): Store quantitative data</a:t>
            </a:r>
          </a:p>
          <a:p>
            <a:pPr>
              <a:lnSpc>
                <a:spcPct val="100000"/>
              </a:lnSpc>
            </a:pPr>
            <a: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Dimension Tables 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(Territory, Product, Customer, Calendar): Provide context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124185" y="2705100"/>
            <a:ext cx="7933421" cy="3982169"/>
            <a:chOff x="2074130" y="2689860"/>
            <a:chExt cx="7933421" cy="39821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4130" y="2689860"/>
              <a:ext cx="7933421" cy="39821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Rectangle 6"/>
            <p:cNvSpPr/>
            <p:nvPr/>
          </p:nvSpPr>
          <p:spPr>
            <a:xfrm>
              <a:off x="4572000" y="4625340"/>
              <a:ext cx="3520440" cy="20040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7673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2. Creating a Data Model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140" y="2442843"/>
            <a:ext cx="4114800" cy="261683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Relationships </a:t>
            </a:r>
            <a: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Defined: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the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Relationships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 window 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tables were linked based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on shared fields (e.g., Sales table to Customer table via "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CustomerKey").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Cardinalities </a:t>
            </a:r>
            <a: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Set: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Cardinalities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(one-to-one, one-to-many, many-to-many) defined how filtering affects related data</a:t>
            </a:r>
            <a:r>
              <a:rPr lang="en-US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94" y="1868452"/>
            <a:ext cx="6079434" cy="3765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78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3. Calculated Fields with DAX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753" y="1424940"/>
            <a:ext cx="7407867" cy="525780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Data Model laid the groundwork, but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DAX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formulas unlocked deeper insights by extending the capabilities of our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analysis.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Why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DAX?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No modification of CSV files?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500" u="sng" dirty="0">
                <a:latin typeface="Segoe UI" panose="020B0502040204020203" pitchFamily="34" charset="0"/>
                <a:cs typeface="Segoe UI" panose="020B0502040204020203" pitchFamily="34" charset="0"/>
              </a:rPr>
              <a:t>DAX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preserves the original </a:t>
            </a:r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data.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Modifying </a:t>
            </a:r>
            <a:r>
              <a:rPr lang="en-US" sz="2500" u="sng" dirty="0">
                <a:latin typeface="Segoe UI" panose="020B0502040204020203" pitchFamily="34" charset="0"/>
                <a:cs typeface="Segoe UI" panose="020B0502040204020203" pitchFamily="34" charset="0"/>
              </a:rPr>
              <a:t>CSVs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can be cumbersome and risk data </a:t>
            </a:r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integrity.</a:t>
            </a:r>
          </a:p>
          <a:p>
            <a:pPr>
              <a:lnSpc>
                <a:spcPct val="120000"/>
              </a:lnSpc>
            </a:pPr>
            <a:r>
              <a:rPr lang="en-US" sz="2500" u="sng" dirty="0" smtClean="0">
                <a:latin typeface="Segoe UI" panose="020B0502040204020203" pitchFamily="34" charset="0"/>
                <a:cs typeface="Segoe UI" panose="020B0502040204020203" pitchFamily="34" charset="0"/>
              </a:rPr>
              <a:t>DAX</a:t>
            </a:r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calculations are optimized for </a:t>
            </a:r>
            <a:r>
              <a:rPr lang="en-US" sz="2500" u="sng" dirty="0"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, leading to faster analysis compared to manipulating vast amounts of data within </a:t>
            </a:r>
            <a:r>
              <a:rPr lang="en-US" sz="2500" u="sng" dirty="0" smtClean="0">
                <a:latin typeface="Segoe UI" panose="020B0502040204020203" pitchFamily="34" charset="0"/>
                <a:cs typeface="Segoe UI" panose="020B0502040204020203" pitchFamily="34" charset="0"/>
              </a:rPr>
              <a:t>CSVs</a:t>
            </a:r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Sharing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500" u="sng" dirty="0">
                <a:latin typeface="Segoe UI" panose="020B0502040204020203" pitchFamily="34" charset="0"/>
                <a:cs typeface="Segoe UI" panose="020B0502040204020203" pitchFamily="34" charset="0"/>
              </a:rPr>
              <a:t>Power BI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report with </a:t>
            </a:r>
            <a:r>
              <a:rPr lang="en-US" sz="2500" u="sng" dirty="0">
                <a:latin typeface="Segoe UI" panose="020B0502040204020203" pitchFamily="34" charset="0"/>
                <a:cs typeface="Segoe UI" panose="020B0502040204020203" pitchFamily="34" charset="0"/>
              </a:rPr>
              <a:t>DAX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calculations allows for broader collaboration without modifying the original data </a:t>
            </a:r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source.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DAX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 Action: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Measures: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These are </a:t>
            </a:r>
            <a:r>
              <a:rPr lang="en-US" sz="2500" u="sng" dirty="0">
                <a:latin typeface="Segoe UI" panose="020B0502040204020203" pitchFamily="34" charset="0"/>
                <a:cs typeface="Segoe UI" panose="020B0502040204020203" pitchFamily="34" charset="0"/>
              </a:rPr>
              <a:t>DAX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formulas specifically designed to summarize data across entire tables or rows. They're ideal for displaying </a:t>
            </a:r>
            <a:r>
              <a:rPr lang="en-US" sz="2500" u="sng" dirty="0">
                <a:latin typeface="Segoe UI" panose="020B0502040204020203" pitchFamily="34" charset="0"/>
                <a:cs typeface="Segoe UI" panose="020B0502040204020203" pitchFamily="34" charset="0"/>
              </a:rPr>
              <a:t>key performance indicators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500" u="sng" dirty="0"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) in visualizations.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Example: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 “Return Rate” </a:t>
            </a:r>
            <a:r>
              <a:rPr lang="en-US" sz="2200" u="sng" dirty="0" smtClean="0">
                <a:latin typeface="Segoe UI" panose="020B0502040204020203" pitchFamily="34" charset="0"/>
                <a:cs typeface="Segoe UI" panose="020B0502040204020203" pitchFamily="34" charset="0"/>
              </a:rPr>
              <a:t>Measure</a:t>
            </a:r>
            <a:r>
              <a:rPr lang="en-US" sz="2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was calculated by dividing [Quantity Returned] by [Quantity Sold] (these last were previously calculate measures)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Calculated Columns: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These </a:t>
            </a:r>
            <a:r>
              <a:rPr lang="en-US" sz="2500" u="sng" dirty="0">
                <a:latin typeface="Segoe UI" panose="020B0502040204020203" pitchFamily="34" charset="0"/>
                <a:cs typeface="Segoe UI" panose="020B0502040204020203" pitchFamily="34" charset="0"/>
              </a:rPr>
              <a:t>DAX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formulas create new data points within existing columns, adding context or transforming data.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Example: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 “Price Point” </a:t>
            </a:r>
            <a:r>
              <a:rPr lang="en-US" sz="2200" u="sng" dirty="0" smtClean="0">
                <a:latin typeface="Segoe UI" panose="020B0502040204020203" pitchFamily="34" charset="0"/>
                <a:cs typeface="Segoe UI" panose="020B0502040204020203" pitchFamily="34" charset="0"/>
              </a:rPr>
              <a:t>Calculated Column </a:t>
            </a:r>
            <a:r>
              <a:rPr lang="en-US" sz="2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was created for categorizing product by their value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404" y="1520825"/>
            <a:ext cx="2295845" cy="1448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/>
          <p:cNvGrpSpPr/>
          <p:nvPr/>
        </p:nvGrpSpPr>
        <p:grpSpPr>
          <a:xfrm>
            <a:off x="7771173" y="3613439"/>
            <a:ext cx="4070306" cy="2870041"/>
            <a:chOff x="7794033" y="3918239"/>
            <a:chExt cx="4070306" cy="2870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4033" y="3918239"/>
              <a:ext cx="4070306" cy="14221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1905" y="5017118"/>
              <a:ext cx="913695" cy="17711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cxnSp>
        <p:nvCxnSpPr>
          <p:cNvPr id="9" name="Elbow Connector 8"/>
          <p:cNvCxnSpPr>
            <a:endCxn id="4" idx="1"/>
          </p:cNvCxnSpPr>
          <p:nvPr/>
        </p:nvCxnSpPr>
        <p:spPr>
          <a:xfrm rot="5400000" flipH="1" flipV="1">
            <a:off x="6586995" y="3178771"/>
            <a:ext cx="3005354" cy="113746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5" idx="1"/>
          </p:cNvCxnSpPr>
          <p:nvPr/>
        </p:nvCxnSpPr>
        <p:spPr>
          <a:xfrm rot="5400000" flipH="1" flipV="1">
            <a:off x="6748884" y="5203253"/>
            <a:ext cx="1901024" cy="14355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231380" y="6225541"/>
            <a:ext cx="3962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3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4. Visualizing Data with Reports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" y="1409592"/>
            <a:ext cx="5562600" cy="527314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With a rock-solid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Data Model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DAX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calculations empowering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analysis,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exciting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stage arrived: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creating impactful visualizations in </a:t>
            </a:r>
            <a:r>
              <a:rPr lang="en-US" u="sng" dirty="0">
                <a:latin typeface="Segoe UI" panose="020B0502040204020203" pitchFamily="34" charset="0"/>
                <a:cs typeface="Segoe UI" panose="020B0502040204020203" pitchFamily="34" charset="0"/>
              </a:rPr>
              <a:t>Power BI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reports.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Choosing the Right Chart: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Various chart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types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where explored to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best represent the data and uncover trends.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Common choices may include: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Bar Charts: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Ideal for comparing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categories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Line Charts: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Excellent for visualizing trends and continuous data.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Donut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Charts: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Useful for depicting proportions of a whole.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Scatter Plots: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Effective for revealing relationships between two numerical variables.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50" y="1409592"/>
            <a:ext cx="4775979" cy="1333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40" y="2977884"/>
            <a:ext cx="3736467" cy="21131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20" y="2977882"/>
            <a:ext cx="2283722" cy="21131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228" y="5325719"/>
            <a:ext cx="5993824" cy="1466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13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4. Visualizing Data with Reports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328685"/>
            <a:ext cx="11908136" cy="7240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Interactive Visualizations: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incorporated interactive elements to allow users to explore the data further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61" y="3288524"/>
            <a:ext cx="5803032" cy="3261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64820" y="2091035"/>
            <a:ext cx="704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 include:</a:t>
            </a:r>
          </a:p>
          <a:p>
            <a:pPr lvl="1"/>
            <a:r>
              <a:rPr lang="en-US" b="1" dirty="0" smtClean="0"/>
              <a:t>Slicers and Filters:</a:t>
            </a:r>
            <a:r>
              <a:rPr lang="en-US" dirty="0" smtClean="0"/>
              <a:t> Users can filter data by specific dimensions </a:t>
            </a:r>
            <a:br>
              <a:rPr lang="en-US" dirty="0" smtClean="0"/>
            </a:br>
            <a:r>
              <a:rPr lang="en-US" dirty="0" smtClean="0"/>
              <a:t>e.g. below: product category = Bikes, time period May2021-Dec2021</a:t>
            </a:r>
          </a:p>
        </p:txBody>
      </p:sp>
    </p:spTree>
    <p:extLst>
      <p:ext uri="{BB962C8B-B14F-4D97-AF65-F5344CB8AC3E}">
        <p14:creationId xmlns:p14="http://schemas.microsoft.com/office/powerpoint/2010/main" val="25136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852</Words>
  <Application>Microsoft Office PowerPoint</Application>
  <PresentationFormat>Widescreen</PresentationFormat>
  <Paragraphs>103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Office Theme</vt:lpstr>
      <vt:lpstr>Power BI – Project: Adventure Works Author: Giuliano Fischetto</vt:lpstr>
      <vt:lpstr>Resume</vt:lpstr>
      <vt:lpstr>1. Connecting and Shaping Data</vt:lpstr>
      <vt:lpstr>1. Connecting and Shaping Data</vt:lpstr>
      <vt:lpstr>2. Creating a Data Model</vt:lpstr>
      <vt:lpstr>2. Creating a Data Model</vt:lpstr>
      <vt:lpstr>3. Calculated Fields with DAX</vt:lpstr>
      <vt:lpstr>4. Visualizing Data with Reports</vt:lpstr>
      <vt:lpstr>4. Visualizing Data with Reports</vt:lpstr>
      <vt:lpstr>4. Visualizing Data with Reports</vt:lpstr>
      <vt:lpstr>4. Visualizing Data with Reports</vt:lpstr>
      <vt:lpstr>4. Visualizing Data with Reports</vt:lpstr>
      <vt:lpstr>The four final dashboards</vt:lpstr>
      <vt:lpstr>The four final dashboards</vt:lpstr>
      <vt:lpstr>The four final dashboards</vt:lpstr>
      <vt:lpstr>The four final dashboards</vt:lpstr>
      <vt:lpstr>The four final dashboards</vt:lpstr>
      <vt:lpstr>The four final dashboards</vt:lpstr>
      <vt:lpstr>The four final dashboards</vt:lpstr>
      <vt:lpstr>Overall Dashboards results</vt:lpstr>
      <vt:lpstr>Overall Project and Course results</vt:lpstr>
      <vt:lpstr>Thanks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– Adventure Works</dc:title>
  <dc:creator>Giuliano A. Fischetto</dc:creator>
  <cp:lastModifiedBy>Giuliano A. Fischetto</cp:lastModifiedBy>
  <cp:revision>26</cp:revision>
  <dcterms:created xsi:type="dcterms:W3CDTF">2024-03-10T19:59:34Z</dcterms:created>
  <dcterms:modified xsi:type="dcterms:W3CDTF">2024-03-11T00:07:31Z</dcterms:modified>
</cp:coreProperties>
</file>